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8091d457b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8091d457b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8091d457b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8091d457b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8091d457b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8091d457b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8091d457b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8091d457b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8091d457b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8091d457b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8091d457b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8091d457b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8091d457b5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8091d457b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8091d457b5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8091d457b5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8091d457b5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8091d457b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8091d457b5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8091d457b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8091d457b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8091d457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8091d457b5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8091d457b5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8091d457b5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8091d457b5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8091d457b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8091d457b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8091d457b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8091d457b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8091d457b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8091d457b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c39aa6204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c39aa620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c34df6636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c34df6636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8091d457b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8091d457b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8091d457b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8091d457b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1204925"/>
            <a:ext cx="8520600" cy="3650700"/>
          </a:xfrm>
          <a:prstGeom prst="rect">
            <a:avLst/>
          </a:prstGeom>
          <a:solidFill>
            <a:srgbClr val="FFFF00"/>
          </a:solidFill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b="1" sz="132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b="1" lang="en-GB" sz="2477"/>
              <a:t>FOOD SECURITY IN INDIA</a:t>
            </a:r>
            <a:endParaRPr b="1" sz="2477"/>
          </a:p>
          <a:p>
            <a:pPr indent="-38593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78"/>
              <a:buChar char="➔"/>
            </a:pPr>
            <a:r>
              <a:rPr b="1" lang="en-GB" sz="2477">
                <a:solidFill>
                  <a:srgbClr val="0000FF"/>
                </a:solidFill>
              </a:rPr>
              <a:t>Introduction </a:t>
            </a:r>
            <a:endParaRPr b="1" sz="2477">
              <a:solidFill>
                <a:srgbClr val="0000FF"/>
              </a:solidFill>
            </a:endParaRPr>
          </a:p>
          <a:p>
            <a:pPr indent="-38593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78"/>
              <a:buChar char="➔"/>
            </a:pPr>
            <a:r>
              <a:rPr b="1" lang="en-GB" sz="2477">
                <a:solidFill>
                  <a:srgbClr val="0000FF"/>
                </a:solidFill>
              </a:rPr>
              <a:t>What is food security?</a:t>
            </a:r>
            <a:endParaRPr b="1" sz="2477">
              <a:solidFill>
                <a:srgbClr val="0000FF"/>
              </a:solidFill>
            </a:endParaRPr>
          </a:p>
          <a:p>
            <a:pPr indent="-38593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78"/>
              <a:buChar char="➔"/>
            </a:pPr>
            <a:r>
              <a:rPr b="1" lang="en-GB" sz="2477">
                <a:solidFill>
                  <a:srgbClr val="0000FF"/>
                </a:solidFill>
              </a:rPr>
              <a:t>Why food security?</a:t>
            </a:r>
            <a:endParaRPr b="1" sz="2477">
              <a:solidFill>
                <a:srgbClr val="0000FF"/>
              </a:solidFill>
            </a:endParaRPr>
          </a:p>
          <a:p>
            <a:pPr indent="-38593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78"/>
              <a:buChar char="➔"/>
            </a:pPr>
            <a:r>
              <a:rPr b="1" lang="en-GB" sz="2477">
                <a:solidFill>
                  <a:srgbClr val="0000FF"/>
                </a:solidFill>
              </a:rPr>
              <a:t>Who are in </a:t>
            </a:r>
            <a:r>
              <a:rPr b="1" lang="en-GB" sz="2477">
                <a:solidFill>
                  <a:srgbClr val="0000FF"/>
                </a:solidFill>
              </a:rPr>
              <a:t>food</a:t>
            </a:r>
            <a:r>
              <a:rPr b="1" lang="en-GB" sz="2477">
                <a:solidFill>
                  <a:srgbClr val="0000FF"/>
                </a:solidFill>
              </a:rPr>
              <a:t> insecure?</a:t>
            </a:r>
            <a:endParaRPr b="1" sz="2477">
              <a:solidFill>
                <a:srgbClr val="0000FF"/>
              </a:solidFill>
            </a:endParaRPr>
          </a:p>
          <a:p>
            <a:pPr indent="-38593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78"/>
              <a:buChar char="➔"/>
            </a:pPr>
            <a:r>
              <a:rPr b="1" lang="en-GB" sz="2477">
                <a:solidFill>
                  <a:srgbClr val="0000FF"/>
                </a:solidFill>
              </a:rPr>
              <a:t>Food security in India</a:t>
            </a:r>
            <a:endParaRPr b="1" sz="2477">
              <a:solidFill>
                <a:srgbClr val="0000FF"/>
              </a:solidFill>
            </a:endParaRPr>
          </a:p>
          <a:p>
            <a:pPr indent="-38593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78"/>
              <a:buChar char="➔"/>
            </a:pPr>
            <a:r>
              <a:rPr b="1" lang="en-GB" sz="2477">
                <a:solidFill>
                  <a:srgbClr val="0000FF"/>
                </a:solidFill>
              </a:rPr>
              <a:t>What is buffer </a:t>
            </a:r>
            <a:r>
              <a:rPr b="1" lang="en-GB" sz="2477">
                <a:solidFill>
                  <a:srgbClr val="0000FF"/>
                </a:solidFill>
              </a:rPr>
              <a:t>stock</a:t>
            </a:r>
            <a:r>
              <a:rPr b="1" lang="en-GB" sz="2477">
                <a:solidFill>
                  <a:srgbClr val="0000FF"/>
                </a:solidFill>
              </a:rPr>
              <a:t> </a:t>
            </a:r>
            <a:endParaRPr b="1" sz="2477">
              <a:solidFill>
                <a:srgbClr val="0000FF"/>
              </a:solidFill>
            </a:endParaRPr>
          </a:p>
          <a:p>
            <a:pPr indent="-38593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78"/>
              <a:buChar char="➔"/>
            </a:pPr>
            <a:r>
              <a:rPr b="1" lang="en-GB" sz="2477">
                <a:solidFill>
                  <a:srgbClr val="0000FF"/>
                </a:solidFill>
              </a:rPr>
              <a:t>What is PD system</a:t>
            </a:r>
            <a:endParaRPr b="1" sz="2477">
              <a:solidFill>
                <a:srgbClr val="0000FF"/>
              </a:solidFill>
            </a:endParaRPr>
          </a:p>
          <a:p>
            <a:pPr indent="-38593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78"/>
              <a:buChar char="➔"/>
            </a:pPr>
            <a:r>
              <a:rPr b="1" lang="en-GB" sz="2477">
                <a:solidFill>
                  <a:srgbClr val="0000FF"/>
                </a:solidFill>
              </a:rPr>
              <a:t>Current</a:t>
            </a:r>
            <a:r>
              <a:rPr b="1" lang="en-GB" sz="2477">
                <a:solidFill>
                  <a:srgbClr val="0000FF"/>
                </a:solidFill>
              </a:rPr>
              <a:t> status of PDS system</a:t>
            </a:r>
            <a:endParaRPr b="1" sz="2477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b="1" sz="2477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b="1" sz="132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b="1" sz="132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311700" y="251775"/>
            <a:ext cx="8520600" cy="48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/>
              <a:t>GROUP ACTIVITY</a:t>
            </a:r>
            <a:endParaRPr b="1" sz="2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2700"/>
              <a:t>MAKE AN DOCUMENTARY ABOUT BENGAL FAMINE</a:t>
            </a:r>
            <a:endParaRPr b="1" sz="2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/>
          <p:nvPr>
            <p:ph idx="1" type="body"/>
          </p:nvPr>
        </p:nvSpPr>
        <p:spPr>
          <a:xfrm>
            <a:off x="311700" y="107900"/>
            <a:ext cx="8520600" cy="49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096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7"/>
              <a:buChar char="●"/>
            </a:pPr>
            <a:r>
              <a:rPr b="1" lang="en-GB" sz="1926">
                <a:solidFill>
                  <a:schemeClr val="dk1"/>
                </a:solidFill>
              </a:rPr>
              <a:t>Today the situation is normal . Then why do we require food security?</a:t>
            </a:r>
            <a:endParaRPr b="1" sz="1926">
              <a:solidFill>
                <a:schemeClr val="dk1"/>
              </a:solidFill>
            </a:endParaRPr>
          </a:p>
          <a:p>
            <a:pPr indent="-35096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7"/>
              <a:buChar char="●"/>
            </a:pPr>
            <a:r>
              <a:t/>
            </a:r>
            <a:endParaRPr b="1" sz="1926">
              <a:solidFill>
                <a:schemeClr val="dk1"/>
              </a:solidFill>
            </a:endParaRPr>
          </a:p>
          <a:p>
            <a:pPr indent="-35096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7"/>
              <a:buChar char="●"/>
            </a:pPr>
            <a:r>
              <a:rPr b="1" lang="en-GB" sz="1926">
                <a:solidFill>
                  <a:schemeClr val="dk1"/>
                </a:solidFill>
              </a:rPr>
              <a:t>Nothing like the Bengal famine has happened again.</a:t>
            </a:r>
            <a:endParaRPr b="1" sz="1926">
              <a:solidFill>
                <a:schemeClr val="dk1"/>
              </a:solidFill>
            </a:endParaRPr>
          </a:p>
          <a:p>
            <a:pPr indent="-35096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7"/>
              <a:buChar char="●"/>
            </a:pPr>
            <a:r>
              <a:t/>
            </a:r>
            <a:endParaRPr b="1" sz="1926">
              <a:solidFill>
                <a:schemeClr val="dk1"/>
              </a:solidFill>
            </a:endParaRPr>
          </a:p>
          <a:p>
            <a:pPr indent="-35096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7"/>
              <a:buChar char="●"/>
            </a:pPr>
            <a:r>
              <a:rPr b="1" lang="en-GB" sz="1926">
                <a:solidFill>
                  <a:schemeClr val="dk1"/>
                </a:solidFill>
              </a:rPr>
              <a:t>But even today the places like Kalahandi and Kashipur in orissa facing  famine - this condition is there in long years .</a:t>
            </a:r>
            <a:endParaRPr b="1" sz="1926">
              <a:solidFill>
                <a:schemeClr val="dk1"/>
              </a:solidFill>
            </a:endParaRPr>
          </a:p>
          <a:p>
            <a:pPr indent="-35096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7"/>
              <a:buChar char="●"/>
            </a:pPr>
            <a:r>
              <a:t/>
            </a:r>
            <a:endParaRPr b="1" sz="1926">
              <a:solidFill>
                <a:schemeClr val="dk1"/>
              </a:solidFill>
            </a:endParaRPr>
          </a:p>
          <a:p>
            <a:pPr indent="-35096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7"/>
              <a:buChar char="●"/>
            </a:pPr>
            <a:r>
              <a:rPr b="1" lang="en-GB" sz="1926">
                <a:solidFill>
                  <a:schemeClr val="dk1"/>
                </a:solidFill>
              </a:rPr>
              <a:t>D</a:t>
            </a:r>
            <a:r>
              <a:rPr b="1" lang="en-GB" sz="1926">
                <a:solidFill>
                  <a:schemeClr val="dk1"/>
                </a:solidFill>
              </a:rPr>
              <a:t>uring  the recent years some </a:t>
            </a:r>
            <a:r>
              <a:rPr b="1" lang="en-GB" sz="1926">
                <a:solidFill>
                  <a:schemeClr val="dk1"/>
                </a:solidFill>
              </a:rPr>
              <a:t>starvation death also reported in Baran district of Rajasthan, Palamu district of Jharkhand and many other remote areas. </a:t>
            </a:r>
            <a:endParaRPr b="1" sz="1926">
              <a:solidFill>
                <a:schemeClr val="dk1"/>
              </a:solidFill>
            </a:endParaRPr>
          </a:p>
          <a:p>
            <a:pPr indent="-35096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7"/>
              <a:buChar char="●"/>
            </a:pPr>
            <a:r>
              <a:t/>
            </a:r>
            <a:endParaRPr b="1" sz="1926">
              <a:solidFill>
                <a:schemeClr val="dk1"/>
              </a:solidFill>
            </a:endParaRPr>
          </a:p>
          <a:p>
            <a:pPr indent="-32289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5"/>
              <a:buChar char="●"/>
            </a:pPr>
            <a:r>
              <a:rPr b="1" lang="en-GB" sz="1926">
                <a:solidFill>
                  <a:schemeClr val="dk1"/>
                </a:solidFill>
              </a:rPr>
              <a:t>Therefore</a:t>
            </a:r>
            <a:r>
              <a:rPr b="1" lang="en-GB" sz="1926">
                <a:solidFill>
                  <a:schemeClr val="dk1"/>
                </a:solidFill>
              </a:rPr>
              <a:t> food security is needed in a country to ensure food at all times</a:t>
            </a:r>
            <a:r>
              <a:rPr b="1" lang="en-GB" sz="1785">
                <a:solidFill>
                  <a:schemeClr val="dk1"/>
                </a:solidFill>
              </a:rPr>
              <a:t>.</a:t>
            </a:r>
            <a:endParaRPr b="1" sz="1785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t/>
            </a:r>
            <a:endParaRPr b="1" sz="1685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347650" y="167850"/>
            <a:ext cx="8884200" cy="82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615">
                <a:solidFill>
                  <a:schemeClr val="dk1"/>
                </a:solidFill>
              </a:rPr>
              <a:t>Who are food insecure? </a:t>
            </a:r>
            <a:endParaRPr b="1" sz="10615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7710">
                <a:solidFill>
                  <a:srgbClr val="980000"/>
                </a:solidFill>
              </a:rPr>
              <a:t>It depends on the situation.</a:t>
            </a:r>
            <a:endParaRPr b="1" sz="7710"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cxnSp>
        <p:nvCxnSpPr>
          <p:cNvPr id="142" name="Google Shape;142;p24"/>
          <p:cNvCxnSpPr/>
          <p:nvPr/>
        </p:nvCxnSpPr>
        <p:spPr>
          <a:xfrm>
            <a:off x="2130750" y="1143575"/>
            <a:ext cx="12000" cy="427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3" name="Google Shape;143;p24"/>
          <p:cNvSpPr txBox="1"/>
          <p:nvPr/>
        </p:nvSpPr>
        <p:spPr>
          <a:xfrm>
            <a:off x="167850" y="4004500"/>
            <a:ext cx="78051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FF0000"/>
                </a:solidFill>
              </a:rPr>
              <a:t>We have two case studies</a:t>
            </a:r>
            <a:r>
              <a:rPr lang="en-GB" sz="2300">
                <a:solidFill>
                  <a:schemeClr val="dk1"/>
                </a:solidFill>
              </a:rPr>
              <a:t>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1"/>
                </a:solidFill>
              </a:rPr>
              <a:t>Story of Ramu (example of rural food insecure) 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1"/>
                </a:solidFill>
              </a:rPr>
              <a:t>Story of Ahmad(urban food insecure)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44" name="Google Shape;144;p24"/>
          <p:cNvSpPr txBox="1"/>
          <p:nvPr/>
        </p:nvSpPr>
        <p:spPr>
          <a:xfrm>
            <a:off x="227775" y="1570775"/>
            <a:ext cx="83208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Social composition(social groups) along with - inability to buy  food also plays a role in  food insecurity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SCs, STs,some sections of the  OBCs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People affected by natural disaster,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People those who migrates in search of  work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Pregnant and nursing mothers and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Small children are food insecure.</a:t>
            </a:r>
            <a:endParaRPr sz="21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/>
          <p:nvPr/>
        </p:nvSpPr>
        <p:spPr>
          <a:xfrm>
            <a:off x="0" y="0"/>
            <a:ext cx="6522228" cy="2961468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FF0000"/>
                </a:solidFill>
              </a:rPr>
              <a:t>According to National Health and Family</a:t>
            </a:r>
            <a:r>
              <a:rPr b="1" lang="en-GB" sz="2000">
                <a:solidFill>
                  <a:srgbClr val="FF0000"/>
                </a:solidFill>
              </a:rPr>
              <a:t> Survey (NHFS) 1998 -99 , the number</a:t>
            </a:r>
            <a:r>
              <a:rPr b="1" lang="en-GB" sz="2000">
                <a:solidFill>
                  <a:srgbClr val="FF0000"/>
                </a:solidFill>
              </a:rPr>
              <a:t> of such women and children is approximately 11 cr.</a:t>
            </a:r>
            <a:endParaRPr b="1" sz="2000">
              <a:solidFill>
                <a:srgbClr val="FF0000"/>
              </a:solidFill>
            </a:endParaRPr>
          </a:p>
        </p:txBody>
      </p:sp>
      <p:sp>
        <p:nvSpPr>
          <p:cNvPr id="150" name="Google Shape;150;p25"/>
          <p:cNvSpPr/>
          <p:nvPr/>
        </p:nvSpPr>
        <p:spPr>
          <a:xfrm>
            <a:off x="4819775" y="1654550"/>
            <a:ext cx="4232400" cy="3333000"/>
          </a:xfrm>
          <a:prstGeom prst="diamon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9900FF"/>
                </a:solidFill>
              </a:rPr>
              <a:t>Current </a:t>
            </a:r>
            <a:r>
              <a:rPr b="1" lang="en-GB" sz="2500">
                <a:solidFill>
                  <a:srgbClr val="9900FF"/>
                </a:solidFill>
              </a:rPr>
              <a:t>scenario is,</a:t>
            </a:r>
            <a:r>
              <a:rPr b="1" lang="en-GB" sz="2500">
                <a:solidFill>
                  <a:srgbClr val="9900FF"/>
                </a:solidFill>
              </a:rPr>
              <a:t> it </a:t>
            </a:r>
            <a:r>
              <a:rPr b="1" lang="en-GB" sz="2500">
                <a:solidFill>
                  <a:srgbClr val="9900FF"/>
                </a:solidFill>
              </a:rPr>
              <a:t>declined</a:t>
            </a:r>
            <a:r>
              <a:rPr b="1" lang="en-GB" sz="2500">
                <a:solidFill>
                  <a:srgbClr val="9900FF"/>
                </a:solidFill>
              </a:rPr>
              <a:t> by 38 to 36% </a:t>
            </a:r>
            <a:endParaRPr b="1" sz="25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227775" y="217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Food insecure states in India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6"/>
          <p:cNvSpPr txBox="1"/>
          <p:nvPr>
            <p:ph idx="1" type="body"/>
          </p:nvPr>
        </p:nvSpPr>
        <p:spPr>
          <a:xfrm>
            <a:off x="311700" y="789925"/>
            <a:ext cx="4088400" cy="41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/>
              <a:t>Food insecure people are largely living in some regions of the country.</a:t>
            </a:r>
            <a:endParaRPr b="1" sz="24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400"/>
              <a:t>Economically backward states with high </a:t>
            </a:r>
            <a:r>
              <a:rPr b="1" lang="en-GB" sz="2400"/>
              <a:t>incidence</a:t>
            </a:r>
            <a:r>
              <a:rPr b="1" lang="en-GB" sz="2400"/>
              <a:t> of poverty </a:t>
            </a:r>
            <a:endParaRPr b="1" sz="24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400"/>
              <a:t>Tribal and remote areas</a:t>
            </a:r>
            <a:endParaRPr b="1" sz="24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400"/>
              <a:t>Regions more prone to natural disasters etc.</a:t>
            </a:r>
            <a:endParaRPr b="1" sz="24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/>
          </a:p>
        </p:txBody>
      </p:sp>
      <p:sp>
        <p:nvSpPr>
          <p:cNvPr id="157" name="Google Shape;157;p26"/>
          <p:cNvSpPr/>
          <p:nvPr/>
        </p:nvSpPr>
        <p:spPr>
          <a:xfrm>
            <a:off x="3656800" y="323725"/>
            <a:ext cx="5659038" cy="4819770"/>
          </a:xfrm>
          <a:prstGeom prst="irregularSeal2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rgbClr val="FF0000"/>
              </a:solidFill>
              <a:highlight>
                <a:schemeClr val="lt2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-GB" sz="1800">
                <a:solidFill>
                  <a:srgbClr val="FF0000"/>
                </a:solidFill>
                <a:highlight>
                  <a:schemeClr val="lt2"/>
                </a:highlight>
              </a:rPr>
              <a:t>States like  parts in UP.,Bihar,</a:t>
            </a:r>
            <a:endParaRPr b="1" i="1" sz="1800">
              <a:solidFill>
                <a:srgbClr val="FF0000"/>
              </a:solidFill>
              <a:highlight>
                <a:schemeClr val="lt2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GB" sz="1800">
                <a:solidFill>
                  <a:srgbClr val="FF0000"/>
                </a:solidFill>
                <a:highlight>
                  <a:schemeClr val="lt2"/>
                </a:highlight>
              </a:rPr>
              <a:t>jharkhand, Orissa, West Bengal, Chhattisgarh,part of Madhya Pradesh and Maharashtra. </a:t>
            </a:r>
            <a:endParaRPr b="1" i="1" sz="1800">
              <a:solidFill>
                <a:srgbClr val="FF0000"/>
              </a:solidFill>
              <a:highlight>
                <a:schemeClr val="lt2"/>
              </a:highligh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/>
          <p:nvPr>
            <p:ph idx="1" type="body"/>
          </p:nvPr>
        </p:nvSpPr>
        <p:spPr>
          <a:xfrm>
            <a:off x="311700" y="347700"/>
            <a:ext cx="8520600" cy="42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                                                 </a:t>
            </a:r>
            <a:r>
              <a:rPr b="1" lang="en-GB">
                <a:solidFill>
                  <a:schemeClr val="dk1"/>
                </a:solidFill>
              </a:rPr>
              <a:t>Another aspect indicating food </a:t>
            </a:r>
            <a:r>
              <a:rPr b="1" lang="en-GB">
                <a:solidFill>
                  <a:schemeClr val="dk1"/>
                </a:solidFill>
              </a:rPr>
              <a:t>insecurity.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                                                     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                                                       Is not just an expression of poverty.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                                                   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                                                 To attaining food security will eliminate current                            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                                                  hunger and reduce the risk of future hunger. 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63" name="Google Shape;163;p27"/>
          <p:cNvSpPr/>
          <p:nvPr/>
        </p:nvSpPr>
        <p:spPr>
          <a:xfrm>
            <a:off x="1043075" y="1115025"/>
            <a:ext cx="2421900" cy="1927746"/>
          </a:xfrm>
          <a:prstGeom prst="irregularSeal1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highlight>
                  <a:schemeClr val="lt2"/>
                </a:highlight>
              </a:rPr>
              <a:t>HUNGER </a:t>
            </a:r>
            <a:endParaRPr sz="2100">
              <a:highlight>
                <a:schemeClr val="lt2"/>
              </a:highlight>
            </a:endParaRPr>
          </a:p>
        </p:txBody>
      </p:sp>
      <p:sp>
        <p:nvSpPr>
          <p:cNvPr id="164" name="Google Shape;164;p27"/>
          <p:cNvSpPr/>
          <p:nvPr/>
        </p:nvSpPr>
        <p:spPr>
          <a:xfrm>
            <a:off x="3009275" y="1007400"/>
            <a:ext cx="455700" cy="1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65" name="Google Shape;165;p27"/>
          <p:cNvSpPr/>
          <p:nvPr/>
        </p:nvSpPr>
        <p:spPr>
          <a:xfrm>
            <a:off x="3333100" y="1876275"/>
            <a:ext cx="455700" cy="1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66" name="Google Shape;166;p27"/>
          <p:cNvSpPr/>
          <p:nvPr/>
        </p:nvSpPr>
        <p:spPr>
          <a:xfrm>
            <a:off x="2999250" y="2862750"/>
            <a:ext cx="455700" cy="1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/>
          <p:nvPr>
            <p:ph idx="1" type="body"/>
          </p:nvPr>
        </p:nvSpPr>
        <p:spPr>
          <a:xfrm>
            <a:off x="311700" y="203825"/>
            <a:ext cx="8520600" cy="436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                        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                                                    </a:t>
            </a:r>
            <a:r>
              <a:rPr b="1" lang="en-GB" sz="2800"/>
              <a:t>HUNGER</a:t>
            </a:r>
            <a:r>
              <a:rPr lang="en-GB"/>
              <a:t>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                                              </a:t>
            </a:r>
            <a:r>
              <a:rPr b="1" lang="en-GB" sz="2800">
                <a:solidFill>
                  <a:srgbClr val="FF0000"/>
                </a:solidFill>
              </a:rPr>
              <a:t> Chronic hunger and</a:t>
            </a:r>
            <a:endParaRPr b="1" sz="2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2800">
                <a:solidFill>
                  <a:srgbClr val="FF0000"/>
                </a:solidFill>
              </a:rPr>
              <a:t>                                               Seasonal  hunger </a:t>
            </a:r>
            <a:r>
              <a:rPr lang="en-GB"/>
              <a:t>                                                                                                                                                                                                                             </a:t>
            </a:r>
            <a:endParaRPr/>
          </a:p>
        </p:txBody>
      </p:sp>
      <p:sp>
        <p:nvSpPr>
          <p:cNvPr id="172" name="Google Shape;172;p28"/>
          <p:cNvSpPr/>
          <p:nvPr/>
        </p:nvSpPr>
        <p:spPr>
          <a:xfrm>
            <a:off x="4284525" y="1231450"/>
            <a:ext cx="191700" cy="647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/>
          <p:nvPr>
            <p:ph idx="1" type="body"/>
          </p:nvPr>
        </p:nvSpPr>
        <p:spPr>
          <a:xfrm>
            <a:off x="311700" y="59950"/>
            <a:ext cx="8520600" cy="45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/>
              <a:t>Chronic hunger</a:t>
            </a:r>
            <a:endParaRPr b="1" sz="3000"/>
          </a:p>
          <a:p>
            <a:pPr indent="-4000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700"/>
              <a:buChar char="●"/>
            </a:pPr>
            <a:r>
              <a:rPr b="1" lang="en-GB" sz="2700">
                <a:solidFill>
                  <a:srgbClr val="0000FF"/>
                </a:solidFill>
              </a:rPr>
              <a:t>Chronic hunger is a consequence of diets.</a:t>
            </a:r>
            <a:endParaRPr b="1" sz="2700">
              <a:solidFill>
                <a:srgbClr val="0000FF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700"/>
              <a:buChar char="●"/>
            </a:pPr>
            <a:r>
              <a:rPr b="1" lang="en-GB" sz="2700">
                <a:solidFill>
                  <a:srgbClr val="0000FF"/>
                </a:solidFill>
              </a:rPr>
              <a:t>persistently(continuously) inadequate in </a:t>
            </a:r>
            <a:r>
              <a:rPr b="1" lang="en-GB" sz="2700">
                <a:solidFill>
                  <a:srgbClr val="0000FF"/>
                </a:solidFill>
              </a:rPr>
              <a:t>quantity</a:t>
            </a:r>
            <a:r>
              <a:rPr b="1" lang="en-GB" sz="2700">
                <a:solidFill>
                  <a:srgbClr val="0000FF"/>
                </a:solidFill>
              </a:rPr>
              <a:t> and quality.</a:t>
            </a:r>
            <a:endParaRPr b="1" sz="2700">
              <a:solidFill>
                <a:srgbClr val="0000FF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700"/>
              <a:buChar char="●"/>
            </a:pPr>
            <a:r>
              <a:rPr b="1" lang="en-GB" sz="2700">
                <a:solidFill>
                  <a:srgbClr val="0000FF"/>
                </a:solidFill>
              </a:rPr>
              <a:t>Poor people suffer from chronic hunger because of their very low income </a:t>
            </a:r>
            <a:endParaRPr b="1" sz="2700">
              <a:solidFill>
                <a:srgbClr val="0000FF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700"/>
              <a:buChar char="●"/>
            </a:pPr>
            <a:r>
              <a:rPr b="1" lang="en-GB" sz="2700">
                <a:solidFill>
                  <a:srgbClr val="0000FF"/>
                </a:solidFill>
              </a:rPr>
              <a:t>They cant buy food even for their survival.</a:t>
            </a:r>
            <a:endParaRPr b="1" sz="27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"/>
          <p:cNvSpPr txBox="1"/>
          <p:nvPr>
            <p:ph idx="1" type="body"/>
          </p:nvPr>
        </p:nvSpPr>
        <p:spPr>
          <a:xfrm>
            <a:off x="179800" y="0"/>
            <a:ext cx="8520600" cy="51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16"/>
              <a:t>Seasonal hunger</a:t>
            </a:r>
            <a:endParaRPr b="1" sz="3516"/>
          </a:p>
          <a:p>
            <a:pPr indent="-40481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en-GB" sz="3000"/>
              <a:t>Seasonal hunger is related to cycles of food growing and harvesting.</a:t>
            </a:r>
            <a:endParaRPr b="1" sz="3000"/>
          </a:p>
          <a:p>
            <a:pPr indent="-40481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-GB" sz="3000"/>
              <a:t>This is prevalent in rural areas because of the seasonal nature of agricultural activities.</a:t>
            </a:r>
            <a:endParaRPr b="1" sz="3000"/>
          </a:p>
          <a:p>
            <a:pPr indent="-40481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-GB" sz="3000"/>
              <a:t>In urban areas because of casual labourers.</a:t>
            </a:r>
            <a:endParaRPr b="1" sz="3000"/>
          </a:p>
          <a:p>
            <a:pPr indent="-40481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-GB" sz="3000"/>
              <a:t>During the rainy season casual construction labourers will get less work.</a:t>
            </a:r>
            <a:endParaRPr b="1" sz="3000"/>
          </a:p>
          <a:p>
            <a:pPr indent="-40481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-GB" sz="3000"/>
              <a:t>when a person is unable to get work for the entire year will face this type of hunger.   </a:t>
            </a:r>
            <a:endParaRPr b="1" sz="3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1"/>
          <p:cNvSpPr txBox="1"/>
          <p:nvPr>
            <p:ph idx="1" type="body"/>
          </p:nvPr>
        </p:nvSpPr>
        <p:spPr>
          <a:xfrm>
            <a:off x="311700" y="143875"/>
            <a:ext cx="8520600" cy="44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/>
              <a:t>The percentage of seasonal and chronic </a:t>
            </a:r>
            <a:r>
              <a:rPr lang="en-GB" sz="2300"/>
              <a:t>hunger</a:t>
            </a:r>
            <a:r>
              <a:rPr lang="en-GB" sz="2300"/>
              <a:t> was declined in India year by year.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300"/>
              <a:t>Since independence India is aiming at self sufficiency in food grains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300"/>
              <a:t>After independence, many measures had been adopted to gain self-sufficiency in food grains. India adopted a new approach in agriculture like the 'Green Revolution' to amplify the production of wheat and rice.  </a:t>
            </a: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130450" y="310900"/>
            <a:ext cx="8520600" cy="5143500"/>
          </a:xfrm>
          <a:prstGeom prst="rect">
            <a:avLst/>
          </a:prstGeom>
          <a:solidFill>
            <a:srgbClr val="CFE2F3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77">
                <a:solidFill>
                  <a:srgbClr val="FF0000"/>
                </a:solidFill>
              </a:rPr>
              <a:t>What is food security?</a:t>
            </a:r>
            <a:endParaRPr b="1" sz="2477"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77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77">
                <a:solidFill>
                  <a:srgbClr val="0000FF"/>
                </a:solidFill>
              </a:rPr>
              <a:t>Food security means something more than getting two square  meals.</a:t>
            </a:r>
            <a:endParaRPr b="1" sz="2477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77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77">
                <a:solidFill>
                  <a:srgbClr val="0000FF"/>
                </a:solidFill>
              </a:rPr>
              <a:t>Food security has following dimension</a:t>
            </a:r>
            <a:endParaRPr b="1" sz="2477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77">
                <a:solidFill>
                  <a:srgbClr val="0000FF"/>
                </a:solidFill>
              </a:rPr>
              <a:t> </a:t>
            </a:r>
            <a:endParaRPr b="1" sz="2477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77">
                <a:solidFill>
                  <a:srgbClr val="0000FF"/>
                </a:solidFill>
              </a:rPr>
              <a:t>              </a:t>
            </a:r>
            <a:endParaRPr b="1" sz="2477">
              <a:solidFill>
                <a:srgbClr val="0000FF"/>
              </a:solidFill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443575" y="2571750"/>
            <a:ext cx="2613900" cy="4899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477">
                <a:solidFill>
                  <a:srgbClr val="0000FF"/>
                </a:solidFill>
              </a:rPr>
              <a:t>Availability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6030475" y="2637700"/>
            <a:ext cx="2613900" cy="489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477">
                <a:solidFill>
                  <a:srgbClr val="0000FF"/>
                </a:solidFill>
              </a:rPr>
              <a:t>Accessibility   </a:t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3213175" y="2637700"/>
            <a:ext cx="2613900" cy="4899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477">
                <a:solidFill>
                  <a:srgbClr val="0000FF"/>
                </a:solidFill>
              </a:rPr>
              <a:t> Affordability</a:t>
            </a:r>
            <a:endParaRPr/>
          </a:p>
        </p:txBody>
      </p:sp>
      <p:cxnSp>
        <p:nvCxnSpPr>
          <p:cNvPr id="63" name="Google Shape;63;p14"/>
          <p:cNvCxnSpPr>
            <a:stCxn id="60" idx="2"/>
          </p:cNvCxnSpPr>
          <p:nvPr/>
        </p:nvCxnSpPr>
        <p:spPr>
          <a:xfrm>
            <a:off x="1750525" y="3061650"/>
            <a:ext cx="12000" cy="427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4" name="Google Shape;64;p14"/>
          <p:cNvCxnSpPr/>
          <p:nvPr/>
        </p:nvCxnSpPr>
        <p:spPr>
          <a:xfrm>
            <a:off x="4384750" y="3127600"/>
            <a:ext cx="12000" cy="427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5" name="Google Shape;65;p14"/>
          <p:cNvCxnSpPr/>
          <p:nvPr/>
        </p:nvCxnSpPr>
        <p:spPr>
          <a:xfrm>
            <a:off x="7510550" y="3214050"/>
            <a:ext cx="12000" cy="427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6" name="Google Shape;66;p14"/>
          <p:cNvSpPr txBox="1"/>
          <p:nvPr/>
        </p:nvSpPr>
        <p:spPr>
          <a:xfrm>
            <a:off x="287850" y="3554800"/>
            <a:ext cx="2769600" cy="18471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 sz="1800"/>
              <a:t>Production of sufficient food with in the country</a:t>
            </a:r>
            <a:endParaRPr b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 sz="1800"/>
              <a:t>Imports and previous year stock</a:t>
            </a:r>
            <a:endParaRPr b="1" sz="1800"/>
          </a:p>
        </p:txBody>
      </p:sp>
      <p:sp>
        <p:nvSpPr>
          <p:cNvPr id="67" name="Google Shape;67;p14"/>
          <p:cNvSpPr txBox="1"/>
          <p:nvPr/>
        </p:nvSpPr>
        <p:spPr>
          <a:xfrm>
            <a:off x="6324325" y="3727700"/>
            <a:ext cx="2026200" cy="1539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/>
              <a:t>Food is within the reach of every person.</a:t>
            </a:r>
            <a:endParaRPr b="1" sz="2200"/>
          </a:p>
        </p:txBody>
      </p:sp>
      <p:sp>
        <p:nvSpPr>
          <p:cNvPr id="68" name="Google Shape;68;p14"/>
          <p:cNvSpPr txBox="1"/>
          <p:nvPr/>
        </p:nvSpPr>
        <p:spPr>
          <a:xfrm>
            <a:off x="3005950" y="3641250"/>
            <a:ext cx="2769600" cy="141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FF0000"/>
                </a:solidFill>
              </a:rPr>
              <a:t>Everyone have  enough money to buy sufficient , safe and nutritious food.</a:t>
            </a:r>
            <a:endParaRPr b="1" sz="2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/>
          <p:nvPr>
            <p:ph idx="1" type="body"/>
          </p:nvPr>
        </p:nvSpPr>
        <p:spPr>
          <a:xfrm>
            <a:off x="311700" y="455600"/>
            <a:ext cx="8520600" cy="411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/>
              <a:t>Food grains production was </a:t>
            </a:r>
            <a:r>
              <a:rPr b="1" lang="en-GB" sz="2900"/>
              <a:t>increased</a:t>
            </a:r>
            <a:r>
              <a:rPr b="1" lang="en-GB" sz="2900"/>
              <a:t> . many states recorded significant production in wheat later rice also.  </a:t>
            </a:r>
            <a:endParaRPr b="1" sz="2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2900">
                <a:solidFill>
                  <a:srgbClr val="FF0000"/>
                </a:solidFill>
              </a:rPr>
              <a:t>Indira Gandhi </a:t>
            </a:r>
            <a:r>
              <a:rPr b="1" lang="en-GB" sz="2900"/>
              <a:t>former Prime Minister of India officially recorded the improvement of green revolution in agriculture by releasing a special stamp entitled </a:t>
            </a:r>
            <a:r>
              <a:rPr b="1" lang="en-GB" sz="2900">
                <a:solidFill>
                  <a:srgbClr val="4A86E8"/>
                </a:solidFill>
              </a:rPr>
              <a:t>'Wheat Revolution' </a:t>
            </a:r>
            <a:r>
              <a:rPr b="1" lang="en-GB" sz="2900"/>
              <a:t>in July 1968</a:t>
            </a:r>
            <a:endParaRPr b="1" sz="29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/>
          <p:nvPr>
            <p:ph type="title"/>
          </p:nvPr>
        </p:nvSpPr>
        <p:spPr>
          <a:xfrm>
            <a:off x="2355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FOOD SECURITY IN INDIA</a:t>
            </a:r>
            <a:endParaRPr/>
          </a:p>
        </p:txBody>
      </p:sp>
      <p:sp>
        <p:nvSpPr>
          <p:cNvPr id="198" name="Google Shape;198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 sz="2300"/>
              <a:t>In the early 1970 s the country has avoided famine even during adverse weather condition because of the advent of Green Revolution.</a:t>
            </a:r>
            <a:endParaRPr b="1"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4818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55">
                <a:solidFill>
                  <a:srgbClr val="FF0000"/>
                </a:solidFill>
              </a:rPr>
              <a:t>Food security is ensured in a country in</a:t>
            </a:r>
            <a:r>
              <a:rPr lang="en-GB" sz="3455">
                <a:solidFill>
                  <a:srgbClr val="FF0000"/>
                </a:solidFill>
              </a:rPr>
              <a:t> three way .</a:t>
            </a:r>
            <a:endParaRPr sz="3455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55">
                <a:solidFill>
                  <a:srgbClr val="FF0000"/>
                </a:solidFill>
              </a:rPr>
              <a:t>1. If enough food is </a:t>
            </a:r>
            <a:r>
              <a:rPr lang="en-GB" sz="3455" u="sng">
                <a:solidFill>
                  <a:srgbClr val="FF0000"/>
                </a:solidFill>
              </a:rPr>
              <a:t>available</a:t>
            </a:r>
            <a:r>
              <a:rPr lang="en-GB" sz="3455">
                <a:solidFill>
                  <a:srgbClr val="FF0000"/>
                </a:solidFill>
              </a:rPr>
              <a:t> for all the persons </a:t>
            </a:r>
            <a:endParaRPr sz="3455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55">
                <a:solidFill>
                  <a:srgbClr val="FF0000"/>
                </a:solidFill>
              </a:rPr>
              <a:t>2. All persons have the </a:t>
            </a:r>
            <a:r>
              <a:rPr lang="en-GB" sz="3455" u="sng">
                <a:solidFill>
                  <a:srgbClr val="FF0000"/>
                </a:solidFill>
              </a:rPr>
              <a:t>capacity</a:t>
            </a:r>
            <a:r>
              <a:rPr lang="en-GB" sz="3455">
                <a:solidFill>
                  <a:srgbClr val="FF0000"/>
                </a:solidFill>
              </a:rPr>
              <a:t> (afford)to buy food of acceptable quality.</a:t>
            </a:r>
            <a:endParaRPr sz="3455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55">
                <a:solidFill>
                  <a:srgbClr val="FF0000"/>
                </a:solidFill>
              </a:rPr>
              <a:t>3. There is no barrier on </a:t>
            </a:r>
            <a:r>
              <a:rPr lang="en-GB" sz="3455" u="sng">
                <a:solidFill>
                  <a:srgbClr val="FF0000"/>
                </a:solidFill>
              </a:rPr>
              <a:t>access</a:t>
            </a:r>
            <a:r>
              <a:rPr lang="en-GB" sz="3455">
                <a:solidFill>
                  <a:srgbClr val="FF0000"/>
                </a:solidFill>
              </a:rPr>
              <a:t> to food.</a:t>
            </a:r>
            <a:endParaRPr sz="3455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107900"/>
            <a:ext cx="8520600" cy="58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food security?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695300"/>
            <a:ext cx="8520600" cy="425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00FF"/>
                </a:solidFill>
              </a:rPr>
              <a:t>Population require food for survival</a:t>
            </a:r>
            <a:endParaRPr b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00FF"/>
                </a:solidFill>
              </a:rPr>
              <a:t>Most of the time the poorest section of the society might be food insecure</a:t>
            </a:r>
            <a:endParaRPr b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00FF"/>
                </a:solidFill>
              </a:rPr>
              <a:t>But Many became food insecure during natural calamities</a:t>
            </a:r>
            <a:endParaRPr b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0000FF"/>
                </a:solidFill>
              </a:rPr>
              <a:t>Therefore food security must be a priority.</a:t>
            </a:r>
            <a:endParaRPr b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cxnSp>
        <p:nvCxnSpPr>
          <p:cNvPr id="80" name="Google Shape;80;p16"/>
          <p:cNvCxnSpPr/>
          <p:nvPr/>
        </p:nvCxnSpPr>
        <p:spPr>
          <a:xfrm>
            <a:off x="2094775" y="1115875"/>
            <a:ext cx="12000" cy="427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" name="Google Shape;81;p16"/>
          <p:cNvCxnSpPr/>
          <p:nvPr/>
        </p:nvCxnSpPr>
        <p:spPr>
          <a:xfrm>
            <a:off x="2166700" y="2814950"/>
            <a:ext cx="12000" cy="427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" name="Google Shape;82;p16"/>
          <p:cNvCxnSpPr/>
          <p:nvPr/>
        </p:nvCxnSpPr>
        <p:spPr>
          <a:xfrm>
            <a:off x="2166700" y="3858025"/>
            <a:ext cx="12000" cy="427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323725"/>
            <a:ext cx="8520600" cy="474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800">
                <a:solidFill>
                  <a:srgbClr val="FF0000"/>
                </a:solidFill>
              </a:rPr>
              <a:t>How  </a:t>
            </a:r>
            <a:r>
              <a:rPr b="1" lang="en-GB" sz="2800">
                <a:solidFill>
                  <a:srgbClr val="FF0000"/>
                </a:solidFill>
              </a:rPr>
              <a:t>food security is affected during a calamity?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743350" y="1306850"/>
            <a:ext cx="2194128" cy="133088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Natural calamity</a:t>
            </a:r>
            <a:endParaRPr sz="2400"/>
          </a:p>
        </p:txBody>
      </p:sp>
      <p:cxnSp>
        <p:nvCxnSpPr>
          <p:cNvPr id="89" name="Google Shape;89;p17"/>
          <p:cNvCxnSpPr/>
          <p:nvPr/>
        </p:nvCxnSpPr>
        <p:spPr>
          <a:xfrm>
            <a:off x="3029948" y="1902563"/>
            <a:ext cx="1598100" cy="159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0" name="Google Shape;90;p17"/>
          <p:cNvSpPr txBox="1"/>
          <p:nvPr/>
        </p:nvSpPr>
        <p:spPr>
          <a:xfrm>
            <a:off x="4795800" y="1186950"/>
            <a:ext cx="38367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Production of food grains decreases 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It creates Shortage of food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Therefore prices goes up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 some people cannot afford to buy food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This may lead to a situation of starvation </a:t>
            </a:r>
            <a:r>
              <a:rPr lang="en-GB" sz="1500"/>
              <a:t>.</a:t>
            </a:r>
            <a:endParaRPr/>
          </a:p>
        </p:txBody>
      </p:sp>
      <p:cxnSp>
        <p:nvCxnSpPr>
          <p:cNvPr id="91" name="Google Shape;91;p17"/>
          <p:cNvCxnSpPr/>
          <p:nvPr/>
        </p:nvCxnSpPr>
        <p:spPr>
          <a:xfrm>
            <a:off x="6219150" y="1491275"/>
            <a:ext cx="12000" cy="427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" name="Google Shape;92;p17"/>
          <p:cNvCxnSpPr/>
          <p:nvPr/>
        </p:nvCxnSpPr>
        <p:spPr>
          <a:xfrm>
            <a:off x="6219150" y="2232775"/>
            <a:ext cx="12000" cy="427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" name="Google Shape;93;p17"/>
          <p:cNvCxnSpPr/>
          <p:nvPr/>
        </p:nvCxnSpPr>
        <p:spPr>
          <a:xfrm>
            <a:off x="6219150" y="3074550"/>
            <a:ext cx="12000" cy="427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4" name="Google Shape;94;p17"/>
          <p:cNvCxnSpPr/>
          <p:nvPr/>
        </p:nvCxnSpPr>
        <p:spPr>
          <a:xfrm>
            <a:off x="6231150" y="3886375"/>
            <a:ext cx="12000" cy="427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i="1" lang="en-GB" sz="2920"/>
              <a:t>Question hour</a:t>
            </a:r>
            <a:endParaRPr b="1" i="1" sz="2920"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FF0000"/>
                </a:solidFill>
              </a:rPr>
              <a:t>1. </a:t>
            </a:r>
            <a:r>
              <a:rPr b="1" lang="en-GB" sz="2477">
                <a:solidFill>
                  <a:srgbClr val="FF0000"/>
                </a:solidFill>
              </a:rPr>
              <a:t>What is food security?</a:t>
            </a:r>
            <a:endParaRPr b="1" sz="2477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477">
                <a:solidFill>
                  <a:srgbClr val="FF0000"/>
                </a:solidFill>
              </a:rPr>
              <a:t>2. What are……….. Dimensions of food security?</a:t>
            </a:r>
            <a:endParaRPr b="1" sz="2477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477">
                <a:solidFill>
                  <a:srgbClr val="FF0000"/>
                </a:solidFill>
              </a:rPr>
              <a:t>3. How </a:t>
            </a:r>
            <a:r>
              <a:rPr b="1" lang="en-GB" sz="2431">
                <a:solidFill>
                  <a:srgbClr val="FF0000"/>
                </a:solidFill>
              </a:rPr>
              <a:t>food security is ensured in a country?</a:t>
            </a:r>
            <a:endParaRPr b="1" sz="243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2455">
                <a:solidFill>
                  <a:srgbClr val="FF0000"/>
                </a:solidFill>
              </a:rPr>
              <a:t>4. </a:t>
            </a:r>
            <a:r>
              <a:rPr b="1" lang="en-GB" sz="2400">
                <a:solidFill>
                  <a:srgbClr val="FF0000"/>
                </a:solidFill>
              </a:rPr>
              <a:t>Why food security?</a:t>
            </a:r>
            <a:endParaRPr b="1"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2455">
                <a:solidFill>
                  <a:srgbClr val="FF0000"/>
                </a:solidFill>
              </a:rPr>
              <a:t>5. </a:t>
            </a:r>
            <a:r>
              <a:rPr b="1" lang="en-GB" sz="2400">
                <a:solidFill>
                  <a:srgbClr val="FF0000"/>
                </a:solidFill>
              </a:rPr>
              <a:t>How  food security is affected during a calamity?</a:t>
            </a:r>
            <a:endParaRPr b="1" sz="3055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en-GB">
                <a:solidFill>
                  <a:srgbClr val="FF0000"/>
                </a:solidFill>
              </a:rPr>
              <a:t> What is famine?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11700" y="1152475"/>
            <a:ext cx="8520600" cy="37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-GB" sz="3000"/>
              <a:t>If any  </a:t>
            </a:r>
            <a:r>
              <a:rPr b="1" lang="en-GB" sz="3000"/>
              <a:t>calamities</a:t>
            </a:r>
            <a:r>
              <a:rPr b="1" lang="en-GB" sz="3000"/>
              <a:t> happens in a large area in a longer period of time.</a:t>
            </a:r>
            <a:endParaRPr b="1"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-GB" sz="3000"/>
              <a:t>It may causes a situation of starvation.</a:t>
            </a:r>
            <a:endParaRPr b="1"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-GB" sz="3000"/>
              <a:t>A massive starvation might  take a turn of famine. </a:t>
            </a:r>
            <a:endParaRPr b="1"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000"/>
              <a:buChar char="➔"/>
            </a:pPr>
            <a:r>
              <a:rPr b="1" lang="en-GB" sz="3000">
                <a:solidFill>
                  <a:srgbClr val="0000FF"/>
                </a:solidFill>
              </a:rPr>
              <a:t>C</a:t>
            </a:r>
            <a:r>
              <a:rPr b="1" lang="en-GB" sz="3000">
                <a:solidFill>
                  <a:srgbClr val="0000FF"/>
                </a:solidFill>
              </a:rPr>
              <a:t>alamities       large area     long period of time     causes starvation      turn in to famine.</a:t>
            </a:r>
            <a:endParaRPr b="1" sz="3000">
              <a:solidFill>
                <a:srgbClr val="0000FF"/>
              </a:solidFill>
            </a:endParaRPr>
          </a:p>
        </p:txBody>
      </p:sp>
      <p:cxnSp>
        <p:nvCxnSpPr>
          <p:cNvPr id="107" name="Google Shape;107;p19"/>
          <p:cNvCxnSpPr/>
          <p:nvPr/>
        </p:nvCxnSpPr>
        <p:spPr>
          <a:xfrm>
            <a:off x="2913450" y="3691975"/>
            <a:ext cx="431700" cy="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9"/>
          <p:cNvCxnSpPr/>
          <p:nvPr/>
        </p:nvCxnSpPr>
        <p:spPr>
          <a:xfrm>
            <a:off x="1678000" y="4124400"/>
            <a:ext cx="431700" cy="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9" name="Google Shape;109;p19"/>
          <p:cNvCxnSpPr/>
          <p:nvPr/>
        </p:nvCxnSpPr>
        <p:spPr>
          <a:xfrm>
            <a:off x="5488000" y="4124400"/>
            <a:ext cx="431700" cy="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0" name="Google Shape;110;p19"/>
          <p:cNvCxnSpPr/>
          <p:nvPr/>
        </p:nvCxnSpPr>
        <p:spPr>
          <a:xfrm>
            <a:off x="5335600" y="3667200"/>
            <a:ext cx="431700" cy="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311700" y="107900"/>
            <a:ext cx="8520600" cy="5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2720">
                <a:solidFill>
                  <a:srgbClr val="0000FF"/>
                </a:solidFill>
              </a:rPr>
              <a:t>How is famine characterised?</a:t>
            </a:r>
            <a:endParaRPr sz="2720">
              <a:solidFill>
                <a:srgbClr val="0000FF"/>
              </a:solidFill>
            </a:endParaRPr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311700" y="647300"/>
            <a:ext cx="8520600" cy="4016700"/>
          </a:xfrm>
          <a:prstGeom prst="rect">
            <a:avLst/>
          </a:prstGeom>
          <a:solidFill>
            <a:srgbClr val="F4CC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❖"/>
            </a:pPr>
            <a:r>
              <a:rPr b="1" lang="en-GB" sz="2900"/>
              <a:t>A famine is characterised by widespread deaths due to starvation.</a:t>
            </a:r>
            <a:endParaRPr b="1"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❖"/>
            </a:pPr>
            <a:r>
              <a:rPr b="1" lang="en-GB" sz="2900"/>
              <a:t>Epidemics caused by forced use of contaminated water or decaying food </a:t>
            </a:r>
            <a:endParaRPr b="1"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❖"/>
            </a:pPr>
            <a:r>
              <a:rPr b="1" lang="en-GB" sz="2900"/>
              <a:t>Loss of body   </a:t>
            </a:r>
            <a:r>
              <a:rPr b="1" lang="en-GB" sz="2900"/>
              <a:t>resistance </a:t>
            </a:r>
            <a:r>
              <a:rPr b="1" lang="en-GB" sz="2900"/>
              <a:t> due to </a:t>
            </a:r>
            <a:r>
              <a:rPr b="1" lang="en-GB" sz="2900"/>
              <a:t>weakening</a:t>
            </a:r>
            <a:r>
              <a:rPr b="1" lang="en-GB" sz="2900"/>
              <a:t> from starvation.</a:t>
            </a:r>
            <a:endParaRPr b="1" sz="2900"/>
          </a:p>
        </p:txBody>
      </p:sp>
      <p:sp>
        <p:nvSpPr>
          <p:cNvPr id="117" name="Google Shape;117;p20"/>
          <p:cNvSpPr txBox="1"/>
          <p:nvPr/>
        </p:nvSpPr>
        <p:spPr>
          <a:xfrm>
            <a:off x="1918325" y="2832100"/>
            <a:ext cx="39564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5B0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4112400" y="2649675"/>
            <a:ext cx="5031600" cy="23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7931"/>
              <a:buFont typeface="Arial"/>
              <a:buNone/>
            </a:pPr>
            <a:r>
              <a:rPr b="1" lang="en-GB" sz="2900">
                <a:solidFill>
                  <a:srgbClr val="FF0000"/>
                </a:solidFill>
              </a:rPr>
              <a:t>The worst affected groups are:</a:t>
            </a:r>
            <a:r>
              <a:rPr b="1" lang="en-GB" sz="2900">
                <a:solidFill>
                  <a:schemeClr val="dk1"/>
                </a:solidFill>
              </a:rPr>
              <a:t> </a:t>
            </a:r>
            <a:endParaRPr b="1" sz="2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b="1" lang="en-GB" sz="2100">
                <a:solidFill>
                  <a:schemeClr val="dk1"/>
                </a:solidFill>
              </a:rPr>
              <a:t>The agricultural labourers, fishermen,transport workers, Landless people, traditional artisans,petty self employed, ill paid working groups, casual labourers and seasonal labourers.</a:t>
            </a:r>
            <a:endParaRPr b="1" sz="2100">
              <a:solidFill>
                <a:schemeClr val="dk1"/>
              </a:solidFill>
            </a:endParaRPr>
          </a:p>
        </p:txBody>
      </p:sp>
      <p:pic>
        <p:nvPicPr>
          <p:cNvPr id="123" name="Google Shape;12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755350"/>
            <a:ext cx="3680800" cy="18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741125"/>
            <a:ext cx="3680800" cy="224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0325" y="707375"/>
            <a:ext cx="4568000" cy="170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1"/>
          <p:cNvSpPr txBox="1"/>
          <p:nvPr/>
        </p:nvSpPr>
        <p:spPr>
          <a:xfrm>
            <a:off x="2697625" y="93375"/>
            <a:ext cx="4915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FF0000"/>
                </a:solidFill>
              </a:rPr>
              <a:t>BENGAL FAMINE</a:t>
            </a:r>
            <a:endParaRPr b="1" sz="2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